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860" r:id="rId3"/>
    <p:sldId id="861" r:id="rId4"/>
    <p:sldId id="862" r:id="rId5"/>
    <p:sldId id="863" r:id="rId6"/>
    <p:sldId id="864" r:id="rId7"/>
    <p:sldId id="865"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E8F6FD"/>
    <a:srgbClr val="39B97A"/>
    <a:srgbClr val="1EB26A"/>
    <a:srgbClr val="E3F2E7"/>
    <a:srgbClr val="FF0000"/>
    <a:srgbClr val="8DC369"/>
    <a:srgbClr val="009900"/>
    <a:srgbClr val="62812B"/>
    <a:srgbClr val="A0C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8792" autoAdjust="0"/>
  </p:normalViewPr>
  <p:slideViewPr>
    <p:cSldViewPr>
      <p:cViewPr varScale="1">
        <p:scale>
          <a:sx n="111" d="100"/>
          <a:sy n="111" d="100"/>
        </p:scale>
        <p:origin x="50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586022" y="2060848"/>
            <a:ext cx="1148584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tabLst>
                <a:tab pos="5850890" algn="l"/>
              </a:tabLst>
            </a:pPr>
            <a:r>
              <a:rPr lang="en-US" altLang="zh-CN" sz="3200"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z="3200"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信息还原</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新趋势题型-4字.eps" descr="id:2147500408;FounderCES"/>
          <p:cNvPicPr/>
          <p:nvPr/>
        </p:nvPicPr>
        <p:blipFill>
          <a:blip r:embed="rId2"/>
          <a:stretch>
            <a:fillRect/>
          </a:stretch>
        </p:blipFill>
        <p:spPr>
          <a:xfrm>
            <a:off x="3584070" y="2238772"/>
            <a:ext cx="4680520" cy="563311"/>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454199" y="692696"/>
            <a:ext cx="11233248" cy="1301322"/>
          </a:xfrm>
          <a:prstGeom prst="rect">
            <a:avLst/>
          </a:prstGeom>
        </p:spPr>
      </p:pic>
      <p:pic>
        <p:nvPicPr>
          <p:cNvPr id="10" name="图片 9"/>
          <p:cNvPicPr>
            <a:picLocks noChangeAspect="1"/>
          </p:cNvPicPr>
          <p:nvPr/>
        </p:nvPicPr>
        <p:blipFill>
          <a:blip r:embed="rId4"/>
          <a:stretch>
            <a:fillRect/>
          </a:stretch>
        </p:blipFill>
        <p:spPr>
          <a:xfrm>
            <a:off x="550590" y="2908404"/>
            <a:ext cx="3024336" cy="790377"/>
          </a:xfrm>
          <a:prstGeom prst="rect">
            <a:avLst/>
          </a:prstGeom>
        </p:spPr>
      </p:pic>
      <p:sp>
        <p:nvSpPr>
          <p:cNvPr id="11" name="内容占位符 1"/>
          <p:cNvSpPr>
            <a:spLocks noGrp="1"/>
          </p:cNvSpPr>
          <p:nvPr>
            <p:ph idx="1"/>
          </p:nvPr>
        </p:nvSpPr>
        <p:spPr>
          <a:xfrm>
            <a:off x="360854" y="2859951"/>
            <a:ext cx="11485848" cy="1649169"/>
          </a:xfrm>
        </p:spPr>
        <p:txBody>
          <a:bodyPr/>
          <a:lstStyle/>
          <a:p>
            <a:pPr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自习室的利弊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并提出了正确使用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工具的建议</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65929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indent="630238" hangingPunct="0">
              <a:spcAft>
                <a:spcPts val="0"/>
              </a:spcAf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Artificial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Intelligence</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been in the news for years. Many people now use it in their work and personal lives.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dream no more—You can do it right now</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705870" y="1392382"/>
            <a:ext cx="389850" cy="461665"/>
          </a:xfrm>
          <a:prstGeom prst="rect">
            <a:avLst/>
          </a:prstGeom>
        </p:spPr>
        <p:txBody>
          <a:bodyPr wrap="none">
            <a:spAutoFit/>
          </a:bodyPr>
          <a:lstStyle/>
          <a:p>
            <a:r>
              <a:rPr lang="en-US" altLang="zh-CN" sz="2400"/>
              <a:t>B</a:t>
            </a:r>
            <a:endParaRPr lang="zh-CN" altLang="en-US" sz="2400"/>
          </a:p>
        </p:txBody>
      </p:sp>
      <p:graphicFrame>
        <p:nvGraphicFramePr>
          <p:cNvPr id="4" name="表格 3"/>
          <p:cNvGraphicFramePr>
            <a:graphicFrameLocks noGrp="1"/>
          </p:cNvGraphicFramePr>
          <p:nvPr>
            <p:extLst/>
          </p:nvPr>
        </p:nvGraphicFramePr>
        <p:xfrm>
          <a:off x="478582" y="1988840"/>
          <a:ext cx="11305256" cy="2291715"/>
        </p:xfrm>
        <a:graphic>
          <a:graphicData uri="http://schemas.openxmlformats.org/drawingml/2006/table">
            <a:tbl>
              <a:tblPr firstRow="1" firstCol="1" bandRow="1"/>
              <a:tblGrid>
                <a:gridCol w="11305256">
                  <a:extLst>
                    <a:ext uri="{9D8B030D-6E8A-4147-A177-3AD203B41FA5}">
                      <a16:colId xmlns:a16="http://schemas.microsoft.com/office/drawing/2014/main" val="1774540709"/>
                    </a:ext>
                  </a:extLst>
                </a:gridCol>
              </a:tblGrid>
              <a:tr h="2278855">
                <a:tc>
                  <a:txBody>
                    <a:bodyPr/>
                    <a:lstStyle/>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Wouldn’t that be helpful</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Have you ever dreamed of using AI to help you with your schoolwork</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The key is to learn how to use them wisely.</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Does it sound like there is any real AI in this</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But it’s a much smarter way to spend your time than sitting in an “AI-powered study room”</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2610482"/>
                  </a:ext>
                </a:extLst>
              </a:tr>
            </a:tbl>
          </a:graphicData>
        </a:graphic>
      </p:graphicFrame>
      <p:sp>
        <p:nvSpPr>
          <p:cNvPr id="5" name="内容占位符 2"/>
          <p:cNvSpPr txBox="1">
            <a:spLocks/>
          </p:cNvSpPr>
          <p:nvPr/>
        </p:nvSpPr>
        <p:spPr bwMode="auto">
          <a:xfrm>
            <a:off x="360854" y="429309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根据第一段中的</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“Many people now use it in their work and personal lives.”</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可知，文章开头提到</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已经被广泛应用于工作和生活中。选项</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b="1" smtClean="0">
                <a:solidFill>
                  <a:srgbClr val="FF0000"/>
                </a:solidFill>
                <a:latin typeface="+mj-ea"/>
                <a:ea typeface="+mj-ea"/>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你有没有想过用人工智能来帮助你的学业？</a:t>
            </a:r>
            <a:r>
              <a:rPr lang="en-US" altLang="zh-CN" sz="2400" b="1" smtClean="0">
                <a:solidFill>
                  <a:srgbClr val="FF0000"/>
                </a:solidFill>
                <a:latin typeface="+mj-ea"/>
                <a:ea typeface="+mj-ea"/>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与下文提到的</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“AI-powered study rooms”</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相呼应，引出了文章的主题。故选</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52570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477328"/>
          </a:xfrm>
        </p:spPr>
        <p:txBody>
          <a:bodyPr/>
          <a:lstStyle/>
          <a:p>
            <a:pPr indent="449263" hangingPunct="0">
              <a:spcAft>
                <a:spcPts val="0"/>
              </a:spcAft>
            </a:pP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Nowadays, there are “AI-powered study rooms”. Their ads say their “AI apps” can work out each student’s weaknesses and then create “smart” study plans and exercises accordingly. </a:t>
            </a:r>
            <a:r>
              <a:rPr lang="en-US" altLang="zh-CN" sz="21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wait a minute before you ask your parents to sign you up. There’s more to the story.</a:t>
            </a:r>
            <a:endParaRPr lang="zh-CN" alt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flipH="1">
            <a:off x="10057594" y="1319234"/>
            <a:ext cx="565490" cy="415498"/>
          </a:xfrm>
          <a:prstGeom prst="rect">
            <a:avLst/>
          </a:prstGeom>
        </p:spPr>
        <p:txBody>
          <a:bodyPr wrap="square">
            <a:spAutoFit/>
          </a:bodyPr>
          <a:lstStyle/>
          <a:p>
            <a:r>
              <a:rPr lang="en-US" altLang="zh-CN" sz="2100" smtClean="0"/>
              <a:t>A</a:t>
            </a:r>
            <a:endParaRPr lang="zh-CN" altLang="en-US" sz="2100"/>
          </a:p>
        </p:txBody>
      </p:sp>
      <p:graphicFrame>
        <p:nvGraphicFramePr>
          <p:cNvPr id="5" name="表格 4"/>
          <p:cNvGraphicFramePr>
            <a:graphicFrameLocks noGrp="1"/>
          </p:cNvGraphicFramePr>
          <p:nvPr>
            <p:extLst/>
          </p:nvPr>
        </p:nvGraphicFramePr>
        <p:xfrm>
          <a:off x="478582" y="2276872"/>
          <a:ext cx="11305256" cy="2346960"/>
        </p:xfrm>
        <a:graphic>
          <a:graphicData uri="http://schemas.openxmlformats.org/drawingml/2006/table">
            <a:tbl>
              <a:tblPr firstRow="1" firstCol="1" bandRow="1"/>
              <a:tblGrid>
                <a:gridCol w="11305256">
                  <a:extLst>
                    <a:ext uri="{9D8B030D-6E8A-4147-A177-3AD203B41FA5}">
                      <a16:colId xmlns:a16="http://schemas.microsoft.com/office/drawing/2014/main" val="1774540709"/>
                    </a:ext>
                  </a:extLst>
                </a:gridCol>
              </a:tblGrid>
              <a:tr h="2278855">
                <a:tc>
                  <a:txBody>
                    <a:bodyPr/>
                    <a:lstStyle/>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Wouldn’t that be helpful</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Have you ever dreamed of using AI to help you with your schoolwork</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The key is to learn how to use them wisely.</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Does it sound like there is any real AI in this</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But it’s a much smarter way to spend your time than sitting in an “AI-powered study room”</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2610482"/>
                  </a:ext>
                </a:extLst>
              </a:tr>
            </a:tbl>
          </a:graphicData>
        </a:graphic>
      </p:graphicFrame>
      <p:sp>
        <p:nvSpPr>
          <p:cNvPr id="6" name="内容占位符 2"/>
          <p:cNvSpPr txBox="1">
            <a:spLocks/>
          </p:cNvSpPr>
          <p:nvPr/>
        </p:nvSpPr>
        <p:spPr bwMode="auto">
          <a:xfrm>
            <a:off x="360854" y="4653136"/>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根据第二段中的</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wait a minute before you ask your parents to sign you up.”</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可知，作者在这里提醒读者不要急于报名参加</a:t>
            </a:r>
            <a:r>
              <a:rPr lang="en-US" altLang="zh-CN" sz="2100" b="1" smtClean="0">
                <a:solidFill>
                  <a:srgbClr val="FF0000"/>
                </a:solidFill>
                <a:latin typeface="+mj-ea"/>
                <a:ea typeface="+mj-ea"/>
                <a:cs typeface="Times New Roman" panose="02020603050405020304" pitchFamily="18" charset="0"/>
              </a:rPr>
              <a:t>“</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助力自习室</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那不是很有帮助吗？</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与上文提到的</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“create ‘smart’ study plans and exercises accordingly”</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相呼应，表达了对</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应用可能带来的帮助的期待。故选</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5526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485215"/>
          </a:xfrm>
        </p:spPr>
        <p:txBody>
          <a:bodyPr/>
          <a:lstStyle/>
          <a:p>
            <a:pPr indent="449263" hangingPunct="0">
              <a:spcAft>
                <a:spcPts val="0"/>
              </a:spcAft>
            </a:pP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parents aren’t happy with the service after their kids tried these study rooms. “The AI apps,” they say, “don’t live up to expectations.” They just point out students’ mistakes and repeat the same exercises over and over. Most lessons are prerecorded videos. </a:t>
            </a:r>
            <a:r>
              <a:rPr lang="en-US" altLang="zh-CN" sz="21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en-US" altLang="zh-CN" sz="21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293464" y="1806984"/>
            <a:ext cx="378630" cy="415498"/>
          </a:xfrm>
          <a:prstGeom prst="rect">
            <a:avLst/>
          </a:prstGeom>
        </p:spPr>
        <p:txBody>
          <a:bodyPr wrap="none">
            <a:spAutoFit/>
          </a:bodyPr>
          <a:lstStyle/>
          <a:p>
            <a:r>
              <a:rPr lang="en-US" altLang="zh-CN" sz="2100" smtClean="0"/>
              <a:t>D</a:t>
            </a:r>
            <a:endParaRPr lang="zh-CN" altLang="en-US" sz="2100"/>
          </a:p>
        </p:txBody>
      </p:sp>
      <p:graphicFrame>
        <p:nvGraphicFramePr>
          <p:cNvPr id="6" name="表格 5"/>
          <p:cNvGraphicFramePr>
            <a:graphicFrameLocks noGrp="1"/>
          </p:cNvGraphicFramePr>
          <p:nvPr>
            <p:extLst/>
          </p:nvPr>
        </p:nvGraphicFramePr>
        <p:xfrm>
          <a:off x="478582" y="2276872"/>
          <a:ext cx="11305256" cy="2346960"/>
        </p:xfrm>
        <a:graphic>
          <a:graphicData uri="http://schemas.openxmlformats.org/drawingml/2006/table">
            <a:tbl>
              <a:tblPr firstRow="1" firstCol="1" bandRow="1"/>
              <a:tblGrid>
                <a:gridCol w="11305256">
                  <a:extLst>
                    <a:ext uri="{9D8B030D-6E8A-4147-A177-3AD203B41FA5}">
                      <a16:colId xmlns:a16="http://schemas.microsoft.com/office/drawing/2014/main" val="1774540709"/>
                    </a:ext>
                  </a:extLst>
                </a:gridCol>
              </a:tblGrid>
              <a:tr h="2278855">
                <a:tc>
                  <a:txBody>
                    <a:bodyPr/>
                    <a:lstStyle/>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Wouldn’t that be helpful</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Have you ever dreamed of using AI to help you with your schoolwork</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The key is to learn how to use them wisely.</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Does it sound like there is any real AI in this</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But it’s a much smarter way to spend your time than sitting in an “AI-powered study room”</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2610482"/>
                  </a:ext>
                </a:extLst>
              </a:tr>
            </a:tbl>
          </a:graphicData>
        </a:graphic>
      </p:graphicFrame>
      <p:sp>
        <p:nvSpPr>
          <p:cNvPr id="7" name="内容占位符 2"/>
          <p:cNvSpPr txBox="1">
            <a:spLocks/>
          </p:cNvSpPr>
          <p:nvPr/>
        </p:nvSpPr>
        <p:spPr bwMode="auto">
          <a:xfrm>
            <a:off x="360854" y="4627389"/>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根据第三段中的</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“Many parents aren’t happy with the service after their kids tried these study rooms.”</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可知，家长们对</a:t>
            </a:r>
            <a:r>
              <a:rPr lang="en-US" altLang="zh-CN" sz="2100" b="1" smtClean="0">
                <a:solidFill>
                  <a:srgbClr val="FF0000"/>
                </a:solidFill>
                <a:latin typeface="+mn-ea"/>
                <a:cs typeface="Times New Roman" panose="02020603050405020304" pitchFamily="18" charset="0"/>
              </a:rPr>
              <a:t>“</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助力自习室</a:t>
            </a:r>
            <a:r>
              <a:rPr lang="en-US" altLang="zh-CN" sz="2100" b="1" smtClean="0">
                <a:solidFill>
                  <a:srgbClr val="FF0000"/>
                </a:solidFill>
                <a:latin typeface="+mn-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的服务并不满意。选项</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100" b="1" smtClean="0">
                <a:solidFill>
                  <a:srgbClr val="FF0000"/>
                </a:solidFill>
                <a:latin typeface="+mn-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听起来这里面真的有人工智能吗？</a:t>
            </a:r>
            <a:r>
              <a:rPr lang="en-US" altLang="zh-CN" sz="2100" b="1" smtClean="0">
                <a:solidFill>
                  <a:srgbClr val="FF0000"/>
                </a:solidFill>
                <a:latin typeface="+mn-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与上文提到的</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“just point out students’ mistakes and repeat the same exercises over and over”</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相呼应，表达了对这些自习室是否真的应用了</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技术的质疑。故选</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1258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6574" y="652075"/>
            <a:ext cx="11485848" cy="1973232"/>
          </a:xfrm>
        </p:spPr>
        <p:txBody>
          <a:bodyPr/>
          <a:lstStyle/>
          <a:p>
            <a:pPr indent="449263" hangingPunct="0">
              <a:lnSpc>
                <a:spcPct val="140000"/>
              </a:lnSpc>
              <a:spcAft>
                <a:spcPts val="0"/>
              </a:spcAft>
            </a:pP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be sad, though. Your dream of learning with AI is very much alive. You just don’t need to go to an “AI-powered study room” to try out this cool tech. AI chatbots from companies like DeepSeek are free to use anytime, anywhere. </a:t>
            </a:r>
            <a:r>
              <a:rPr lang="en-US" altLang="zh-CN" sz="21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Asking AI for the answers to all the exercises in the study just isn’t the way to go</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44478" y="1548168"/>
            <a:ext cx="378630" cy="494751"/>
          </a:xfrm>
          <a:prstGeom prst="rect">
            <a:avLst/>
          </a:prstGeom>
        </p:spPr>
        <p:txBody>
          <a:bodyPr wrap="none">
            <a:spAutoFit/>
          </a:bodyPr>
          <a:lstStyle/>
          <a:p>
            <a:pPr>
              <a:lnSpc>
                <a:spcPct val="140000"/>
              </a:lnSpc>
            </a:pPr>
            <a:r>
              <a:rPr lang="en-US" altLang="zh-CN" sz="2100" smtClean="0"/>
              <a:t>C</a:t>
            </a:r>
            <a:endParaRPr lang="zh-CN" altLang="en-US" sz="2100"/>
          </a:p>
        </p:txBody>
      </p:sp>
      <p:graphicFrame>
        <p:nvGraphicFramePr>
          <p:cNvPr id="5" name="表格 4"/>
          <p:cNvGraphicFramePr>
            <a:graphicFrameLocks noGrp="1"/>
          </p:cNvGraphicFramePr>
          <p:nvPr>
            <p:extLst/>
          </p:nvPr>
        </p:nvGraphicFramePr>
        <p:xfrm>
          <a:off x="478582" y="2516573"/>
          <a:ext cx="11305256" cy="2346960"/>
        </p:xfrm>
        <a:graphic>
          <a:graphicData uri="http://schemas.openxmlformats.org/drawingml/2006/table">
            <a:tbl>
              <a:tblPr firstRow="1" firstCol="1" bandRow="1"/>
              <a:tblGrid>
                <a:gridCol w="11305256">
                  <a:extLst>
                    <a:ext uri="{9D8B030D-6E8A-4147-A177-3AD203B41FA5}">
                      <a16:colId xmlns:a16="http://schemas.microsoft.com/office/drawing/2014/main" val="1774540709"/>
                    </a:ext>
                  </a:extLst>
                </a:gridCol>
              </a:tblGrid>
              <a:tr h="2278855">
                <a:tc>
                  <a:txBody>
                    <a:bodyPr/>
                    <a:lstStyle/>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Wouldn’t that be helpful</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Have you ever dreamed of using AI to help you with your schoolwork</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The key is to learn how to use them wisely.</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Does it sound like there is any real AI in this</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But it’s a much smarter way to spend your time than sitting in an “AI-powered study room”</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2610482"/>
                  </a:ext>
                </a:extLst>
              </a:tr>
            </a:tbl>
          </a:graphicData>
        </a:graphic>
      </p:graphicFrame>
      <p:sp>
        <p:nvSpPr>
          <p:cNvPr id="6" name="内容占位符 2"/>
          <p:cNvSpPr txBox="1">
            <a:spLocks/>
          </p:cNvSpPr>
          <p:nvPr/>
        </p:nvSpPr>
        <p:spPr bwMode="auto">
          <a:xfrm>
            <a:off x="360854" y="4840835"/>
            <a:ext cx="11485848" cy="1848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根据第四段中的</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 chatbots from companies like DeepSeek are free to use anytime, anywhere.”</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可知，作者介绍了另一种使用</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的方式，即利用免费的</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聊天工具。选项</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关键是要学会如何明智地使用它们。</a:t>
            </a:r>
            <a:r>
              <a:rPr lang="en-US" altLang="zh-CN" sz="2100" b="1" smtClean="0">
                <a:solidFill>
                  <a:srgbClr val="FF0000"/>
                </a:solidFill>
                <a:latin typeface="+mj-ea"/>
                <a:ea typeface="+mj-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与下文提到的具体的使用方法相呼应，强调了正确使用</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技术的重要性。故选</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0632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6574" y="703832"/>
            <a:ext cx="11485848" cy="1848776"/>
          </a:xfrm>
        </p:spPr>
        <p:txBody>
          <a:bodyPr/>
          <a:lstStyle/>
          <a:p>
            <a:pPr hangingPunct="0">
              <a:lnSpc>
                <a:spcPct val="140000"/>
              </a:lnSpc>
              <a:spcAft>
                <a:spcPts val="0"/>
              </a:spcAft>
            </a:pP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try making sentences, with your newly learned words and let AI correct your mistakes. Stuck on an equation</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方程式</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like “</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3x</a:t>
            </a:r>
            <a:r>
              <a:rPr lang="zh-CN" altLang="en-US"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en-US"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en-US"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ask AI to walk you through the steps</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3900" hangingPunct="0">
              <a:lnSpc>
                <a:spcPct val="140000"/>
              </a:lnSpc>
              <a:spcAft>
                <a:spcPts val="0"/>
              </a:spcAft>
            </a:pP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takes time to master AI. </a:t>
            </a:r>
            <a:r>
              <a:rPr lang="en-US" altLang="zh-CN" sz="21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100" u="sng"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234623" y="2120277"/>
            <a:ext cx="364202" cy="415498"/>
          </a:xfrm>
          <a:prstGeom prst="rect">
            <a:avLst/>
          </a:prstGeom>
        </p:spPr>
        <p:txBody>
          <a:bodyPr wrap="none">
            <a:spAutoFit/>
          </a:bodyPr>
          <a:lstStyle/>
          <a:p>
            <a:r>
              <a:rPr lang="en-US" altLang="zh-CN" sz="2100" smtClean="0"/>
              <a:t>E</a:t>
            </a:r>
            <a:endParaRPr lang="zh-CN" altLang="en-US" sz="2100"/>
          </a:p>
        </p:txBody>
      </p:sp>
      <p:graphicFrame>
        <p:nvGraphicFramePr>
          <p:cNvPr id="5" name="表格 4"/>
          <p:cNvGraphicFramePr>
            <a:graphicFrameLocks noGrp="1"/>
          </p:cNvGraphicFramePr>
          <p:nvPr>
            <p:extLst/>
          </p:nvPr>
        </p:nvGraphicFramePr>
        <p:xfrm>
          <a:off x="478582" y="2636912"/>
          <a:ext cx="11305256" cy="2346960"/>
        </p:xfrm>
        <a:graphic>
          <a:graphicData uri="http://schemas.openxmlformats.org/drawingml/2006/table">
            <a:tbl>
              <a:tblPr firstRow="1" firstCol="1" bandRow="1"/>
              <a:tblGrid>
                <a:gridCol w="11305256">
                  <a:extLst>
                    <a:ext uri="{9D8B030D-6E8A-4147-A177-3AD203B41FA5}">
                      <a16:colId xmlns:a16="http://schemas.microsoft.com/office/drawing/2014/main" val="1774540709"/>
                    </a:ext>
                  </a:extLst>
                </a:gridCol>
              </a:tblGrid>
              <a:tr h="2278855">
                <a:tc>
                  <a:txBody>
                    <a:bodyPr/>
                    <a:lstStyle/>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Wouldn’t that be helpful</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Have you ever dreamed of using AI to help you with your schoolwork</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The key is to learn how to use them wisely.</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 Does it sound like there is any real AI in this</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40000"/>
                        </a:lnSpc>
                        <a:spcAft>
                          <a:spcPts val="0"/>
                        </a:spcAft>
                      </a:pPr>
                      <a:r>
                        <a:rPr lang="en-US"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 But it’s a much smarter way to spend your time than sitting in an “AI-powered study room”</a:t>
                      </a:r>
                      <a:r>
                        <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53881" marR="538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2610482"/>
                  </a:ext>
                </a:extLst>
              </a:tr>
            </a:tbl>
          </a:graphicData>
        </a:graphic>
      </p:graphicFrame>
      <p:sp>
        <p:nvSpPr>
          <p:cNvPr id="6" name="内容占位符 2"/>
          <p:cNvSpPr txBox="1">
            <a:spLocks/>
          </p:cNvSpPr>
          <p:nvPr/>
        </p:nvSpPr>
        <p:spPr bwMode="auto">
          <a:xfrm>
            <a:off x="360854" y="5056992"/>
            <a:ext cx="11485848" cy="13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lnSpc>
                <a:spcPct val="140000"/>
              </a:lnSpc>
              <a:spcAft>
                <a:spcPts val="0"/>
              </a:spcAft>
            </a:pP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根据最后一段中的</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takes time to master AI.”</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可知，作者强调掌握</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技术需要时间。选项</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1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但这是一种比坐在</a:t>
            </a:r>
            <a:r>
              <a:rPr lang="en-US" altLang="zh-CN" sz="2100" b="1" smtClean="0">
                <a:solidFill>
                  <a:srgbClr val="FF0000"/>
                </a:solidFill>
                <a:latin typeface="+mn-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人工智能学习室</a:t>
            </a:r>
            <a:r>
              <a:rPr lang="en-US" altLang="zh-CN" sz="2100" b="1" smtClean="0">
                <a:solidFill>
                  <a:srgbClr val="FF0000"/>
                </a:solidFill>
                <a:latin typeface="+mn-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里更明智的利用你的时间的方式！</a:t>
            </a:r>
            <a:r>
              <a:rPr lang="en-US" altLang="zh-CN" sz="2100" b="1" smtClean="0">
                <a:solidFill>
                  <a:srgbClr val="FF0000"/>
                </a:solidFill>
                <a:latin typeface="+mn-ea"/>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与上文提到的</a:t>
            </a:r>
            <a:r>
              <a:rPr lang="en-US" altLang="zh-CN" sz="2100" b="1" spc="-100" smtClean="0">
                <a:solidFill>
                  <a:srgbClr val="FF0000"/>
                </a:solidFill>
                <a:latin typeface="+mn-ea"/>
                <a:cs typeface="Times New Roman" panose="02020603050405020304" pitchFamily="18" charset="0"/>
              </a:rPr>
              <a:t>“</a:t>
            </a:r>
            <a:r>
              <a:rPr lang="en-US" altLang="zh-CN" sz="21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sz="21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助力自习室</a:t>
            </a:r>
            <a:r>
              <a:rPr lang="en-US" altLang="zh-CN" sz="2100" b="1" spc="-100" smtClean="0">
                <a:solidFill>
                  <a:srgbClr val="FF0000"/>
                </a:solidFill>
                <a:latin typeface="+mn-ea"/>
                <a:cs typeface="Times New Roman" panose="02020603050405020304" pitchFamily="18" charset="0"/>
              </a:rPr>
              <a:t>”</a:t>
            </a:r>
            <a:r>
              <a:rPr lang="zh-CN" altLang="zh-CN" sz="21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的不足相呼应，总结了文章的观点，即通过更有效的方式利用</a:t>
            </a:r>
            <a:r>
              <a:rPr lang="en-US" altLang="zh-CN" sz="21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a:t>
            </a:r>
            <a:r>
              <a:rPr lang="zh-CN" altLang="zh-CN" sz="21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技术。故选</a:t>
            </a:r>
            <a:r>
              <a:rPr lang="en-US" altLang="zh-CN" sz="21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1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96234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TotalTime>
  <Words>1053</Words>
  <Application>Microsoft Office PowerPoint</Application>
  <PresentationFormat>自定义</PresentationFormat>
  <Paragraphs>45</Paragraphs>
  <Slides>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vt:i4>
      </vt:variant>
    </vt:vector>
  </HeadingPairs>
  <TitlesOfParts>
    <vt:vector size="1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760</cp:revision>
  <dcterms:created xsi:type="dcterms:W3CDTF">2020-11-06T05:24:00Z</dcterms:created>
  <dcterms:modified xsi:type="dcterms:W3CDTF">2025-09-13T09:11:08Z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